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8"/>
    <p:sldMasterId id="2147483661" r:id="rId49"/>
    <p:sldMasterId id="2147483673" r:id="rId50"/>
    <p:sldMasterId id="2147483686" r:id="rId51"/>
    <p:sldMasterId id="2147483699" r:id="rId52"/>
    <p:sldMasterId id="2147483712" r:id="rId53"/>
  </p:sldMasterIdLst>
  <p:notesMasterIdLst>
    <p:notesMasterId r:id="rId104"/>
  </p:notesMasterIdLst>
  <p:handoutMasterIdLst>
    <p:handoutMasterId r:id="rId105"/>
  </p:handoutMasterIdLst>
  <p:sldIdLst>
    <p:sldId id="396" r:id="rId54"/>
    <p:sldId id="388" r:id="rId55"/>
    <p:sldId id="363" r:id="rId56"/>
    <p:sldId id="387" r:id="rId57"/>
    <p:sldId id="375" r:id="rId58"/>
    <p:sldId id="399" r:id="rId59"/>
    <p:sldId id="406" r:id="rId60"/>
    <p:sldId id="393" r:id="rId61"/>
    <p:sldId id="392" r:id="rId62"/>
    <p:sldId id="394" r:id="rId63"/>
    <p:sldId id="400" r:id="rId64"/>
    <p:sldId id="390" r:id="rId65"/>
    <p:sldId id="389" r:id="rId66"/>
    <p:sldId id="391" r:id="rId67"/>
    <p:sldId id="385" r:id="rId68"/>
    <p:sldId id="395" r:id="rId69"/>
    <p:sldId id="401" r:id="rId70"/>
    <p:sldId id="374" r:id="rId71"/>
    <p:sldId id="367" r:id="rId72"/>
    <p:sldId id="373" r:id="rId73"/>
    <p:sldId id="379" r:id="rId74"/>
    <p:sldId id="405" r:id="rId75"/>
    <p:sldId id="402" r:id="rId76"/>
    <p:sldId id="386" r:id="rId77"/>
    <p:sldId id="364" r:id="rId78"/>
    <p:sldId id="407" r:id="rId79"/>
    <p:sldId id="320" r:id="rId80"/>
    <p:sldId id="348" r:id="rId81"/>
    <p:sldId id="332" r:id="rId82"/>
    <p:sldId id="333" r:id="rId83"/>
    <p:sldId id="334" r:id="rId84"/>
    <p:sldId id="411" r:id="rId85"/>
    <p:sldId id="403" r:id="rId86"/>
    <p:sldId id="410" r:id="rId87"/>
    <p:sldId id="376" r:id="rId88"/>
    <p:sldId id="408" r:id="rId89"/>
    <p:sldId id="370" r:id="rId90"/>
    <p:sldId id="378" r:id="rId91"/>
    <p:sldId id="412" r:id="rId92"/>
    <p:sldId id="413" r:id="rId93"/>
    <p:sldId id="409" r:id="rId94"/>
    <p:sldId id="398" r:id="rId95"/>
    <p:sldId id="380" r:id="rId96"/>
    <p:sldId id="372" r:id="rId97"/>
    <p:sldId id="371" r:id="rId98"/>
    <p:sldId id="311" r:id="rId99"/>
    <p:sldId id="317" r:id="rId100"/>
    <p:sldId id="318" r:id="rId101"/>
    <p:sldId id="298" r:id="rId102"/>
    <p:sldId id="325" r:id="rId103"/>
  </p:sldIdLst>
  <p:sldSz cx="12192000" cy="6858000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9" autoAdjust="0"/>
    <p:restoredTop sz="68305" autoAdjust="0"/>
  </p:normalViewPr>
  <p:slideViewPr>
    <p:cSldViewPr snapToGrid="0">
      <p:cViewPr varScale="1">
        <p:scale>
          <a:sx n="104" d="100"/>
          <a:sy n="104" d="100"/>
        </p:scale>
        <p:origin x="-280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2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48.xml"/><Relationship Id="rId102" Type="http://schemas.openxmlformats.org/officeDocument/2006/relationships/slide" Target="slides/slide49.xml"/><Relationship Id="rId103" Type="http://schemas.openxmlformats.org/officeDocument/2006/relationships/slide" Target="slides/slide50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customXml" Target="../customXml/item6.xml"/><Relationship Id="rId7" Type="http://schemas.openxmlformats.org/officeDocument/2006/relationships/customXml" Target="../customXml/item7.xml"/><Relationship Id="rId8" Type="http://schemas.openxmlformats.org/officeDocument/2006/relationships/customXml" Target="../customXml/item8.xml"/><Relationship Id="rId9" Type="http://schemas.openxmlformats.org/officeDocument/2006/relationships/customXml" Target="../customXml/item9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customXml" Target="../customXml/item10.xml"/><Relationship Id="rId11" Type="http://schemas.openxmlformats.org/officeDocument/2006/relationships/customXml" Target="../customXml/item11.xml"/><Relationship Id="rId12" Type="http://schemas.openxmlformats.org/officeDocument/2006/relationships/customXml" Target="../customXml/item12.xml"/><Relationship Id="rId13" Type="http://schemas.openxmlformats.org/officeDocument/2006/relationships/customXml" Target="../customXml/item13.xml"/><Relationship Id="rId14" Type="http://schemas.openxmlformats.org/officeDocument/2006/relationships/customXml" Target="../customXml/item14.xml"/><Relationship Id="rId15" Type="http://schemas.openxmlformats.org/officeDocument/2006/relationships/customXml" Target="../customXml/item15.xml"/><Relationship Id="rId16" Type="http://schemas.openxmlformats.org/officeDocument/2006/relationships/customXml" Target="../customXml/item16.xml"/><Relationship Id="rId17" Type="http://schemas.openxmlformats.org/officeDocument/2006/relationships/customXml" Target="../customXml/item17.xml"/><Relationship Id="rId18" Type="http://schemas.openxmlformats.org/officeDocument/2006/relationships/customXml" Target="../customXml/item18.xml"/><Relationship Id="rId19" Type="http://schemas.openxmlformats.org/officeDocument/2006/relationships/customXml" Target="../customXml/item19.xml"/><Relationship Id="rId30" Type="http://schemas.openxmlformats.org/officeDocument/2006/relationships/customXml" Target="../customXml/item30.xml"/><Relationship Id="rId31" Type="http://schemas.openxmlformats.org/officeDocument/2006/relationships/customXml" Target="../customXml/item31.xml"/><Relationship Id="rId32" Type="http://schemas.openxmlformats.org/officeDocument/2006/relationships/customXml" Target="../customXml/item32.xml"/><Relationship Id="rId33" Type="http://schemas.openxmlformats.org/officeDocument/2006/relationships/customXml" Target="../customXml/item33.xml"/><Relationship Id="rId34" Type="http://schemas.openxmlformats.org/officeDocument/2006/relationships/customXml" Target="../customXml/item34.xml"/><Relationship Id="rId35" Type="http://schemas.openxmlformats.org/officeDocument/2006/relationships/customXml" Target="../customXml/item35.xml"/><Relationship Id="rId36" Type="http://schemas.openxmlformats.org/officeDocument/2006/relationships/customXml" Target="../customXml/item36.xml"/><Relationship Id="rId37" Type="http://schemas.openxmlformats.org/officeDocument/2006/relationships/customXml" Target="../customXml/item37.xml"/><Relationship Id="rId38" Type="http://schemas.openxmlformats.org/officeDocument/2006/relationships/customXml" Target="../customXml/item38.xml"/><Relationship Id="rId39" Type="http://schemas.openxmlformats.org/officeDocument/2006/relationships/customXml" Target="../customXml/item39.xml"/><Relationship Id="rId50" Type="http://schemas.openxmlformats.org/officeDocument/2006/relationships/slideMaster" Target="slideMasters/slideMaster3.xml"/><Relationship Id="rId51" Type="http://schemas.openxmlformats.org/officeDocument/2006/relationships/slideMaster" Target="slideMasters/slideMaster4.xml"/><Relationship Id="rId52" Type="http://schemas.openxmlformats.org/officeDocument/2006/relationships/slideMaster" Target="slideMasters/slideMaster5.xml"/><Relationship Id="rId53" Type="http://schemas.openxmlformats.org/officeDocument/2006/relationships/slideMaster" Target="slideMasters/slideMaster6.xml"/><Relationship Id="rId54" Type="http://schemas.openxmlformats.org/officeDocument/2006/relationships/slide" Target="slides/slide1.xml"/><Relationship Id="rId55" Type="http://schemas.openxmlformats.org/officeDocument/2006/relationships/slide" Target="slides/slide2.xml"/><Relationship Id="rId56" Type="http://schemas.openxmlformats.org/officeDocument/2006/relationships/slide" Target="slides/slide3.xml"/><Relationship Id="rId57" Type="http://schemas.openxmlformats.org/officeDocument/2006/relationships/slide" Target="slides/slide4.xml"/><Relationship Id="rId58" Type="http://schemas.openxmlformats.org/officeDocument/2006/relationships/slide" Target="slides/slide5.xml"/><Relationship Id="rId59" Type="http://schemas.openxmlformats.org/officeDocument/2006/relationships/slide" Target="slides/slide6.xml"/><Relationship Id="rId70" Type="http://schemas.openxmlformats.org/officeDocument/2006/relationships/slide" Target="slides/slide17.xml"/><Relationship Id="rId71" Type="http://schemas.openxmlformats.org/officeDocument/2006/relationships/slide" Target="slides/slide18.xml"/><Relationship Id="rId72" Type="http://schemas.openxmlformats.org/officeDocument/2006/relationships/slide" Target="slides/slide19.xml"/><Relationship Id="rId73" Type="http://schemas.openxmlformats.org/officeDocument/2006/relationships/slide" Target="slides/slide20.xml"/><Relationship Id="rId74" Type="http://schemas.openxmlformats.org/officeDocument/2006/relationships/slide" Target="slides/slide21.xml"/><Relationship Id="rId75" Type="http://schemas.openxmlformats.org/officeDocument/2006/relationships/slide" Target="slides/slide22.xml"/><Relationship Id="rId76" Type="http://schemas.openxmlformats.org/officeDocument/2006/relationships/slide" Target="slides/slide23.xml"/><Relationship Id="rId77" Type="http://schemas.openxmlformats.org/officeDocument/2006/relationships/slide" Target="slides/slide24.xml"/><Relationship Id="rId78" Type="http://schemas.openxmlformats.org/officeDocument/2006/relationships/slide" Target="slides/slide25.xml"/><Relationship Id="rId79" Type="http://schemas.openxmlformats.org/officeDocument/2006/relationships/slide" Target="slides/slide26.xml"/><Relationship Id="rId110" Type="http://schemas.openxmlformats.org/officeDocument/2006/relationships/tableStyles" Target="tableStyles.xml"/><Relationship Id="rId90" Type="http://schemas.openxmlformats.org/officeDocument/2006/relationships/slide" Target="slides/slide37.xml"/><Relationship Id="rId91" Type="http://schemas.openxmlformats.org/officeDocument/2006/relationships/slide" Target="slides/slide38.xml"/><Relationship Id="rId92" Type="http://schemas.openxmlformats.org/officeDocument/2006/relationships/slide" Target="slides/slide39.xml"/><Relationship Id="rId93" Type="http://schemas.openxmlformats.org/officeDocument/2006/relationships/slide" Target="slides/slide40.xml"/><Relationship Id="rId94" Type="http://schemas.openxmlformats.org/officeDocument/2006/relationships/slide" Target="slides/slide41.xml"/><Relationship Id="rId95" Type="http://schemas.openxmlformats.org/officeDocument/2006/relationships/slide" Target="slides/slide42.xml"/><Relationship Id="rId96" Type="http://schemas.openxmlformats.org/officeDocument/2006/relationships/slide" Target="slides/slide43.xml"/><Relationship Id="rId97" Type="http://schemas.openxmlformats.org/officeDocument/2006/relationships/slide" Target="slides/slide44.xml"/><Relationship Id="rId98" Type="http://schemas.openxmlformats.org/officeDocument/2006/relationships/slide" Target="slides/slide45.xml"/><Relationship Id="rId99" Type="http://schemas.openxmlformats.org/officeDocument/2006/relationships/slide" Target="slides/slide46.xml"/><Relationship Id="rId20" Type="http://schemas.openxmlformats.org/officeDocument/2006/relationships/customXml" Target="../customXml/item20.xml"/><Relationship Id="rId21" Type="http://schemas.openxmlformats.org/officeDocument/2006/relationships/customXml" Target="../customXml/item21.xml"/><Relationship Id="rId22" Type="http://schemas.openxmlformats.org/officeDocument/2006/relationships/customXml" Target="../customXml/item22.xml"/><Relationship Id="rId23" Type="http://schemas.openxmlformats.org/officeDocument/2006/relationships/customXml" Target="../customXml/item23.xml"/><Relationship Id="rId24" Type="http://schemas.openxmlformats.org/officeDocument/2006/relationships/customXml" Target="../customXml/item24.xml"/><Relationship Id="rId25" Type="http://schemas.openxmlformats.org/officeDocument/2006/relationships/customXml" Target="../customXml/item25.xml"/><Relationship Id="rId26" Type="http://schemas.openxmlformats.org/officeDocument/2006/relationships/customXml" Target="../customXml/item26.xml"/><Relationship Id="rId27" Type="http://schemas.openxmlformats.org/officeDocument/2006/relationships/customXml" Target="../customXml/item27.xml"/><Relationship Id="rId28" Type="http://schemas.openxmlformats.org/officeDocument/2006/relationships/customXml" Target="../customXml/item28.xml"/><Relationship Id="rId29" Type="http://schemas.openxmlformats.org/officeDocument/2006/relationships/customXml" Target="../customXml/item29.xml"/><Relationship Id="rId40" Type="http://schemas.openxmlformats.org/officeDocument/2006/relationships/customXml" Target="../customXml/item40.xml"/><Relationship Id="rId41" Type="http://schemas.openxmlformats.org/officeDocument/2006/relationships/customXml" Target="../customXml/item41.xml"/><Relationship Id="rId42" Type="http://schemas.openxmlformats.org/officeDocument/2006/relationships/customXml" Target="../customXml/item42.xml"/><Relationship Id="rId43" Type="http://schemas.openxmlformats.org/officeDocument/2006/relationships/customXml" Target="../customXml/item43.xml"/><Relationship Id="rId44" Type="http://schemas.openxmlformats.org/officeDocument/2006/relationships/customXml" Target="../customXml/item44.xml"/><Relationship Id="rId45" Type="http://schemas.openxmlformats.org/officeDocument/2006/relationships/customXml" Target="../customXml/item45.xml"/><Relationship Id="rId46" Type="http://schemas.openxmlformats.org/officeDocument/2006/relationships/customXml" Target="../customXml/item46.xml"/><Relationship Id="rId47" Type="http://schemas.openxmlformats.org/officeDocument/2006/relationships/customXml" Target="../customXml/item47.xml"/><Relationship Id="rId48" Type="http://schemas.openxmlformats.org/officeDocument/2006/relationships/slideMaster" Target="slideMasters/slideMaster1.xml"/><Relationship Id="rId49" Type="http://schemas.openxmlformats.org/officeDocument/2006/relationships/slideMaster" Target="slideMasters/slideMaster2.xml"/><Relationship Id="rId60" Type="http://schemas.openxmlformats.org/officeDocument/2006/relationships/slide" Target="slides/slide7.xml"/><Relationship Id="rId61" Type="http://schemas.openxmlformats.org/officeDocument/2006/relationships/slide" Target="slides/slide8.xml"/><Relationship Id="rId62" Type="http://schemas.openxmlformats.org/officeDocument/2006/relationships/slide" Target="slides/slide9.xml"/><Relationship Id="rId63" Type="http://schemas.openxmlformats.org/officeDocument/2006/relationships/slide" Target="slides/slide10.xml"/><Relationship Id="rId64" Type="http://schemas.openxmlformats.org/officeDocument/2006/relationships/slide" Target="slides/slide11.xml"/><Relationship Id="rId65" Type="http://schemas.openxmlformats.org/officeDocument/2006/relationships/slide" Target="slides/slide12.xml"/><Relationship Id="rId66" Type="http://schemas.openxmlformats.org/officeDocument/2006/relationships/slide" Target="slides/slide13.xml"/><Relationship Id="rId67" Type="http://schemas.openxmlformats.org/officeDocument/2006/relationships/slide" Target="slides/slide14.xml"/><Relationship Id="rId68" Type="http://schemas.openxmlformats.org/officeDocument/2006/relationships/slide" Target="slides/slide15.xml"/><Relationship Id="rId69" Type="http://schemas.openxmlformats.org/officeDocument/2006/relationships/slide" Target="slides/slide16.xml"/><Relationship Id="rId100" Type="http://schemas.openxmlformats.org/officeDocument/2006/relationships/slide" Target="slides/slide47.xml"/><Relationship Id="rId80" Type="http://schemas.openxmlformats.org/officeDocument/2006/relationships/slide" Target="slides/slide27.xml"/><Relationship Id="rId81" Type="http://schemas.openxmlformats.org/officeDocument/2006/relationships/slide" Target="slides/slide28.xml"/><Relationship Id="rId82" Type="http://schemas.openxmlformats.org/officeDocument/2006/relationships/slide" Target="slides/slide29.xml"/><Relationship Id="rId83" Type="http://schemas.openxmlformats.org/officeDocument/2006/relationships/slide" Target="slides/slide30.xml"/><Relationship Id="rId84" Type="http://schemas.openxmlformats.org/officeDocument/2006/relationships/slide" Target="slides/slide31.xml"/><Relationship Id="rId85" Type="http://schemas.openxmlformats.org/officeDocument/2006/relationships/slide" Target="slides/slide32.xml"/><Relationship Id="rId86" Type="http://schemas.openxmlformats.org/officeDocument/2006/relationships/slide" Target="slides/slide33.xml"/><Relationship Id="rId87" Type="http://schemas.openxmlformats.org/officeDocument/2006/relationships/slide" Target="slides/slide34.xml"/><Relationship Id="rId88" Type="http://schemas.openxmlformats.org/officeDocument/2006/relationships/slide" Target="slides/slide35.xml"/><Relationship Id="rId8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6/3/17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29718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2669"/>
            <a:ext cx="29718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6/3/17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4861"/>
            <a:ext cx="548640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29718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669"/>
            <a:ext cx="2971800" cy="4634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8238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3850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946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D8E8AC-350F-4278-BAA5-DE3ECF462A28}" type="slidenum">
              <a:rPr lang="en-US" altLang="en-US" sz="1200" smtClean="0"/>
              <a:pPr/>
              <a:t>3</a:t>
            </a:fld>
            <a:endParaRPr lang="en-US" altLang="en-US" sz="1200" dirty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1925" y="8918585"/>
            <a:ext cx="3036888" cy="4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4" tIns="46578" rIns="93154" bIns="46578" anchor="b"/>
          <a:lstStyle>
            <a:lvl1pPr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9E87F60-A7E0-46AC-A583-D3B761783665}" type="slidenum">
              <a:rPr lang="en-US" altLang="en-US" sz="1200">
                <a:latin typeface="Times New Roman" panose="02020603050405020304" pitchFamily="18" charset="0"/>
              </a:rPr>
              <a:pPr algn="r"/>
              <a:t>3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0896"/>
            <a:ext cx="5607050" cy="422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9871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8238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3850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946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D8E8AC-350F-4278-BAA5-DE3ECF462A28}" type="slidenum">
              <a:rPr lang="en-US" altLang="en-US" sz="1200" smtClean="0"/>
              <a:pPr/>
              <a:t>50</a:t>
            </a:fld>
            <a:endParaRPr lang="en-US" altLang="en-US" sz="1200" dirty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1925" y="8918585"/>
            <a:ext cx="3036888" cy="4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4" tIns="46578" rIns="93154" bIns="46578" anchor="b"/>
          <a:lstStyle>
            <a:lvl1pPr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9E87F60-A7E0-46AC-A583-D3B761783665}" type="slidenum">
              <a:rPr lang="en-US" altLang="en-US" sz="1200">
                <a:latin typeface="Times New Roman" panose="02020603050405020304" pitchFamily="18" charset="0"/>
              </a:rPr>
              <a:pPr algn="r"/>
              <a:t>50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0896"/>
            <a:ext cx="5607050" cy="422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Don’t forget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mitigation and outside investment through PPAs, etc.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04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8238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3850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946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D8E8AC-350F-4278-BAA5-DE3ECF462A28}" type="slidenum">
              <a:rPr lang="en-US" altLang="en-US" sz="1200" smtClean="0"/>
              <a:pPr/>
              <a:t>15</a:t>
            </a:fld>
            <a:endParaRPr lang="en-US" altLang="en-US" sz="1200" dirty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1925" y="8918585"/>
            <a:ext cx="3036888" cy="4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4" tIns="46578" rIns="93154" bIns="46578" anchor="b"/>
          <a:lstStyle>
            <a:lvl1pPr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9E87F60-A7E0-46AC-A583-D3B761783665}" type="slidenum">
              <a:rPr lang="en-US" altLang="en-US" sz="1200">
                <a:latin typeface="Times New Roman" panose="02020603050405020304" pitchFamily="18" charset="0"/>
              </a:rPr>
              <a:pPr algn="r"/>
              <a:t>15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0896"/>
            <a:ext cx="5607050" cy="422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696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8238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3850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946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D8E8AC-350F-4278-BAA5-DE3ECF462A28}" type="slidenum">
              <a:rPr lang="en-US" altLang="en-US" sz="1200" smtClean="0"/>
              <a:pPr/>
              <a:t>25</a:t>
            </a:fld>
            <a:endParaRPr lang="en-US" altLang="en-US" sz="1200" dirty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1925" y="8918585"/>
            <a:ext cx="3036888" cy="4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4" tIns="46578" rIns="93154" bIns="46578" anchor="b"/>
          <a:lstStyle>
            <a:lvl1pPr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9E87F60-A7E0-46AC-A583-D3B761783665}" type="slidenum">
              <a:rPr lang="en-US" altLang="en-US" sz="1200">
                <a:latin typeface="Times New Roman" panose="02020603050405020304" pitchFamily="18" charset="0"/>
              </a:rPr>
              <a:pPr algn="r"/>
              <a:t>25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0896"/>
            <a:ext cx="5607050" cy="422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262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8238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3850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946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D8E8AC-350F-4278-BAA5-DE3ECF462A28}" type="slidenum">
              <a:rPr lang="en-US" altLang="en-US" sz="1200" smtClean="0"/>
              <a:pPr/>
              <a:t>27</a:t>
            </a:fld>
            <a:endParaRPr lang="en-US" altLang="en-US" sz="1200" dirty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1925" y="8918585"/>
            <a:ext cx="3036888" cy="4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4" tIns="46578" rIns="93154" bIns="46578" anchor="b"/>
          <a:lstStyle>
            <a:lvl1pPr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9E87F60-A7E0-46AC-A583-D3B761783665}" type="slidenum">
              <a:rPr lang="en-US" altLang="en-US" sz="1200">
                <a:latin typeface="Times New Roman" panose="02020603050405020304" pitchFamily="18" charset="0"/>
              </a:rPr>
              <a:pPr algn="r"/>
              <a:t>27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0896"/>
            <a:ext cx="5607050" cy="422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70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1152525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Assessment, TBA,</a:t>
            </a:r>
            <a:r>
              <a:rPr lang="en-US" baseline="0" dirty="0"/>
              <a:t> </a:t>
            </a:r>
            <a:r>
              <a:rPr lang="en-US" baseline="0" dirty="0" err="1"/>
              <a:t>Areawide</a:t>
            </a:r>
            <a:r>
              <a:rPr lang="en-US" baseline="0" dirty="0"/>
              <a:t> Planning, Cleanup, Land Revitalization TA</a:t>
            </a:r>
          </a:p>
          <a:p>
            <a:endParaRPr lang="en-US" baseline="0" dirty="0"/>
          </a:p>
          <a:p>
            <a:r>
              <a:rPr lang="en-US" dirty="0"/>
              <a:t>Great example</a:t>
            </a:r>
            <a:r>
              <a:rPr lang="en-US" baseline="0" dirty="0"/>
              <a:t> of shoreline softening</a:t>
            </a:r>
          </a:p>
          <a:p>
            <a:endParaRPr lang="en-US" baseline="0" dirty="0"/>
          </a:p>
          <a:p>
            <a:r>
              <a:rPr lang="en-US" baseline="0" dirty="0"/>
              <a:t>Initiating development plans with adaptation to CC in 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6707F-8633-4837-BA49-67F3BBE4153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9393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1152525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6707F-8633-4837-BA49-67F3BBE4153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873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1152525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6707F-8633-4837-BA49-67F3BBE41531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950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8238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3850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946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66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38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10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826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D8E8AC-350F-4278-BAA5-DE3ECF462A28}" type="slidenum">
              <a:rPr lang="en-US" altLang="en-US" sz="1200" smtClean="0"/>
              <a:pPr/>
              <a:t>46</a:t>
            </a:fld>
            <a:endParaRPr lang="en-US" altLang="en-US" sz="1200" dirty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971925" y="8918585"/>
            <a:ext cx="3036888" cy="46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4" tIns="46578" rIns="93154" bIns="46578" anchor="b"/>
          <a:lstStyle>
            <a:lvl1pPr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9E87F60-A7E0-46AC-A583-D3B761783665}" type="slidenum">
              <a:rPr lang="en-US" altLang="en-US" sz="1200">
                <a:latin typeface="Times New Roman" panose="02020603050405020304" pitchFamily="18" charset="0"/>
              </a:rPr>
              <a:pPr algn="r"/>
              <a:t>46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0896"/>
            <a:ext cx="5607050" cy="4226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574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Through the cleanup process, over 7,500 cubic yards of oil-contaminated soil were removed from the property,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well as 12,000 gallons of contaminated water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Flat Branch Park now serves as a center of community activity with a playground,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spraygrounds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benches,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stormwater rain garden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 amphitheater, sculptures by a local artist and a gazebo that may be reserved for special events.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landscaping at the park received the Gold Leaf Award from the Midwestern Chapter of the International Society of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Arborculture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(ISA). This award is given annually to an individual or community that has used landscaping to enhance environmental protection, conservation and beautification.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https://www.epa.gov/sites/production/files/2015-09/documents/columbia_mo.pdf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E8077-D25A-4934-ACDE-878C4F1BFFD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8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4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9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126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2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81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36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35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1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934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35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239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5535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305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3708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0484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4359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9278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00286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1891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0276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88076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2313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314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7946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270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9327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6935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0029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841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495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2662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9506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9983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481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6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4142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276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4285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257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7633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2149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3446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6689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13514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95441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1301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54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59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77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765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81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11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43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36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80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41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517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60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4DB5A6B-6972-4379-A791-5094D0CBDED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7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2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xmlns:p14="http://schemas.microsoft.com/office/powerpoint/2010/main"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xmlns:p14="http://schemas.microsoft.com/office/powerpoint/2010/main"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8BCD-9F4E-458F-91CF-43784D9A1A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41110-1399-43DA-8EAE-F96FD00EC9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2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xmlns:p14="http://schemas.microsoft.com/office/powerpoint/2010/main"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1B28F61-0A7E-4AEF-AB24-9CB43F015E67}" type="datetimeFigureOut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6/3/17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22A4A55-B9B4-4334-9903-BC368EAC27C9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20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2478157"/>
            <a:ext cx="8618538" cy="1895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solidFill>
                  <a:srgbClr val="0070C0"/>
                </a:solidFill>
              </a:rPr>
              <a:t>Imagine…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6" y="329638"/>
            <a:ext cx="11342076" cy="6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705670"/>
            <a:ext cx="10170942" cy="57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74" y="1644374"/>
            <a:ext cx="7620000" cy="5080000"/>
          </a:xfrm>
          <a:prstGeom prst="rect">
            <a:avLst/>
          </a:prstGeom>
        </p:spPr>
      </p:pic>
      <p:sp>
        <p:nvSpPr>
          <p:cNvPr id="3" name="Title"/>
          <p:cNvSpPr txBox="1">
            <a:spLocks noChangeArrowheads="1"/>
          </p:cNvSpPr>
          <p:nvPr/>
        </p:nvSpPr>
        <p:spPr>
          <a:xfrm>
            <a:off x="1827695" y="636104"/>
            <a:ext cx="8618538" cy="1285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dirty="0">
                <a:solidFill>
                  <a:srgbClr val="0070C0"/>
                </a:solidFill>
              </a:rPr>
              <a:t>Sources of Pollution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4" y="436976"/>
            <a:ext cx="5435404" cy="5963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436976"/>
            <a:ext cx="5233182" cy="59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74191" cy="6682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12" y="0"/>
            <a:ext cx="5622389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3475" y="2240411"/>
            <a:ext cx="11258550" cy="5211285"/>
          </a:xfrm>
        </p:spPr>
        <p:txBody>
          <a:bodyPr>
            <a:normAutofit/>
          </a:bodyPr>
          <a:lstStyle/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endParaRPr lang="en-US" altLang="en-US" sz="2800" dirty="0"/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en-US" sz="4400" b="1" dirty="0"/>
              <a:t>Education!</a:t>
            </a:r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endParaRPr lang="en-US" altLang="en-US" sz="4400" b="1" dirty="0"/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en-US" sz="4400" b="1" dirty="0"/>
              <a:t>Laws!  </a:t>
            </a:r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en-US" sz="4400" b="1" dirty="0"/>
              <a:t>	*</a:t>
            </a:r>
            <a:r>
              <a:rPr lang="en-US" altLang="en-US" sz="3600" b="1" dirty="0"/>
              <a:t>Point or Non-Point Sources?</a:t>
            </a:r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endParaRPr lang="en-US" altLang="en-US" sz="2800" dirty="0"/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endParaRPr lang="en-US" altLang="en-US" sz="2800" dirty="0"/>
          </a:p>
          <a:p>
            <a:pPr marL="0" lvl="1" indent="0">
              <a:lnSpc>
                <a:spcPct val="120000"/>
              </a:lnSpc>
              <a:spcBef>
                <a:spcPts val="500"/>
              </a:spcBef>
              <a:buNone/>
            </a:pPr>
            <a:endParaRPr lang="en-US" altLang="en-US" sz="2800" dirty="0"/>
          </a:p>
        </p:txBody>
      </p:sp>
      <p:sp>
        <p:nvSpPr>
          <p:cNvPr id="6" name="Title"/>
          <p:cNvSpPr txBox="1">
            <a:spLocks noChangeArrowheads="1"/>
          </p:cNvSpPr>
          <p:nvPr/>
        </p:nvSpPr>
        <p:spPr>
          <a:xfrm>
            <a:off x="1867452" y="677849"/>
            <a:ext cx="8618538" cy="1720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dirty="0">
                <a:solidFill>
                  <a:srgbClr val="0070C0"/>
                </a:solidFill>
              </a:rPr>
              <a:t>How can you prevent this from happening everywhere sources of contamination exist?</a:t>
            </a:r>
          </a:p>
        </p:txBody>
      </p:sp>
    </p:spTree>
    <p:extLst>
      <p:ext uri="{BB962C8B-B14F-4D97-AF65-F5344CB8AC3E}">
        <p14:creationId xmlns:p14="http://schemas.microsoft.com/office/powerpoint/2010/main" val="723619697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27695" y="636104"/>
            <a:ext cx="8618538" cy="1285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0070C0"/>
                </a:solidFill>
              </a:rPr>
              <a:t>What’s the point of water monitoring anyway?  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5" y="1471960"/>
            <a:ext cx="4302268" cy="5271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97" y="1533378"/>
            <a:ext cx="4754880" cy="514877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247861" y="3670852"/>
            <a:ext cx="1762539" cy="837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1881808"/>
            <a:ext cx="9237870" cy="3140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solidFill>
                  <a:srgbClr val="0070C0"/>
                </a:solidFill>
              </a:rPr>
              <a:t>Dissolved Oxygen/Temperature and Nutrients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1" y="332509"/>
            <a:ext cx="10272156" cy="63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57150"/>
            <a:ext cx="101536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4" y="450166"/>
            <a:ext cx="10508567" cy="6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245165"/>
            <a:ext cx="10760765" cy="65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8" y="498091"/>
            <a:ext cx="9057654" cy="59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1881808"/>
            <a:ext cx="9237870" cy="3140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400" b="1" i="1" dirty="0">
                <a:solidFill>
                  <a:srgbClr val="0070C0"/>
                </a:solidFill>
              </a:rPr>
              <a:t>Can you think of a simple way to improve dissolved oxygen levels in a water body?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2478157"/>
            <a:ext cx="8618538" cy="1895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solidFill>
                  <a:srgbClr val="0070C0"/>
                </a:solidFill>
              </a:rPr>
              <a:t>Turbidity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0"/>
            <a:ext cx="11113477" cy="65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 txBox="1">
            <a:spLocks noChangeArrowheads="1"/>
          </p:cNvSpPr>
          <p:nvPr/>
        </p:nvSpPr>
        <p:spPr>
          <a:xfrm>
            <a:off x="1854200" y="320040"/>
            <a:ext cx="8618538" cy="8999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3" y="320041"/>
            <a:ext cx="10500325" cy="63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3292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2478157"/>
            <a:ext cx="8618538" cy="1895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solidFill>
                  <a:srgbClr val="0070C0"/>
                </a:solidFill>
              </a:rPr>
              <a:t>Salinity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 txBox="1">
            <a:spLocks noChangeArrowheads="1"/>
          </p:cNvSpPr>
          <p:nvPr/>
        </p:nvSpPr>
        <p:spPr>
          <a:xfrm>
            <a:off x="11270512" y="6194425"/>
            <a:ext cx="711938" cy="663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800" b="1" dirty="0"/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23299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208434"/>
            <a:ext cx="9720072" cy="1499616"/>
          </a:xfrm>
        </p:spPr>
        <p:txBody>
          <a:bodyPr/>
          <a:lstStyle/>
          <a:p>
            <a:r>
              <a:rPr lang="en-US" dirty="0"/>
              <a:t>Kivalina, Alaska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080" y="1749644"/>
            <a:ext cx="7207519" cy="4009505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First U.S. climate change refugees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Barrier Island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8-10ft thick sea ice mostly gone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Underwater by 2025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07" y="4117593"/>
            <a:ext cx="2189824" cy="16415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11" y="4117594"/>
            <a:ext cx="2410691" cy="1642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94" y="4117593"/>
            <a:ext cx="2462335" cy="16415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0060" y="5842337"/>
            <a:ext cx="9008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E2B21"/>
                </a:solidFill>
              </a:rPr>
              <a:t>“</a:t>
            </a:r>
            <a:r>
              <a:rPr lang="en-US" sz="2000" i="1" dirty="0">
                <a:solidFill>
                  <a:srgbClr val="2E2B21"/>
                </a:solidFill>
              </a:rPr>
              <a:t>What we're facing is real.” "It is threatening our livelihood, our culture, our way of life. We are a people who are able to adapt to changes, but we need to move our village.“ – Mike Hawley, president Native Village of Kivalina</a:t>
            </a:r>
          </a:p>
        </p:txBody>
      </p:sp>
    </p:spTree>
    <p:extLst>
      <p:ext uri="{BB962C8B-B14F-4D97-AF65-F5344CB8AC3E}">
        <p14:creationId xmlns:p14="http://schemas.microsoft.com/office/powerpoint/2010/main" val="423442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34509"/>
      </p:ext>
    </p:extLst>
  </p:cSld>
  <p:clrMapOvr>
    <a:masterClrMapping/>
  </p:clrMapOvr>
  <p:transition xmlns:p14="http://schemas.microsoft.com/office/powerpoint/2010/main"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 txBox="1">
            <a:spLocks noChangeArrowheads="1"/>
          </p:cNvSpPr>
          <p:nvPr/>
        </p:nvSpPr>
        <p:spPr>
          <a:xfrm>
            <a:off x="1536147" y="1499484"/>
            <a:ext cx="8618538" cy="486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solidFill>
                  <a:srgbClr val="0070C0"/>
                </a:solidFill>
              </a:rPr>
              <a:t>What’s been your life experience with water quality?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377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10835"/>
      </p:ext>
    </p:extLst>
  </p:cSld>
  <p:clrMapOvr>
    <a:masterClrMapping/>
  </p:clrMapOvr>
  <p:transition xmlns:p14="http://schemas.microsoft.com/office/powerpoint/2010/main"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5175"/>
      </p:ext>
    </p:extLst>
  </p:cSld>
  <p:clrMapOvr>
    <a:masterClrMapping/>
  </p:clrMapOvr>
  <p:transition xmlns:p14="http://schemas.microsoft.com/office/powerpoint/2010/main"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1" y="154298"/>
            <a:ext cx="5641145" cy="65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7795"/>
      </p:ext>
    </p:extLst>
  </p:cSld>
  <p:clrMapOvr>
    <a:masterClrMapping/>
  </p:clrMapOvr>
  <p:transition xmlns:p14="http://schemas.microsoft.com/office/powerpoint/2010/main"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2478157"/>
            <a:ext cx="8618538" cy="1895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8000" b="1" dirty="0">
                <a:solidFill>
                  <a:srgbClr val="0070C0"/>
                </a:solidFill>
              </a:rPr>
              <a:t>pH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8" y="0"/>
            <a:ext cx="116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5" y="571500"/>
            <a:ext cx="10072468" cy="60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27695" y="636104"/>
            <a:ext cx="8618538" cy="1285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rgbClr val="0070C0"/>
                </a:solidFill>
              </a:rPr>
              <a:t>What’s the point of water monitoring anyway?  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5" y="1471960"/>
            <a:ext cx="4302268" cy="52716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247861" y="3670852"/>
            <a:ext cx="1762539" cy="837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67" y="1471960"/>
            <a:ext cx="4317935" cy="52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97" y="2138288"/>
            <a:ext cx="6808764" cy="4543865"/>
          </a:xfrm>
          <a:prstGeom prst="rect">
            <a:avLst/>
          </a:prstGeom>
        </p:spPr>
      </p:pic>
      <p:sp>
        <p:nvSpPr>
          <p:cNvPr id="4" name="Title"/>
          <p:cNvSpPr txBox="1">
            <a:spLocks noChangeArrowheads="1"/>
          </p:cNvSpPr>
          <p:nvPr/>
        </p:nvSpPr>
        <p:spPr>
          <a:xfrm>
            <a:off x="1827695" y="636104"/>
            <a:ext cx="8618538" cy="1285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dirty="0">
                <a:solidFill>
                  <a:srgbClr val="0070C0"/>
                </a:solidFill>
              </a:rPr>
              <a:t>Acid Rain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406769"/>
            <a:ext cx="6035040" cy="4445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72" y="1406768"/>
            <a:ext cx="4783015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4" y="483225"/>
            <a:ext cx="10661435" cy="60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795131"/>
            <a:ext cx="9077740" cy="55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295394"/>
            <a:ext cx="8187397" cy="63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ChangeArrowheads="1"/>
          </p:cNvSpPr>
          <p:nvPr/>
        </p:nvSpPr>
        <p:spPr>
          <a:xfrm>
            <a:off x="1854200" y="530088"/>
            <a:ext cx="9237870" cy="53936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400" b="1" i="1" dirty="0">
                <a:solidFill>
                  <a:srgbClr val="0070C0"/>
                </a:solidFill>
              </a:rPr>
              <a:t>What can make laws that protect water quality difficult to enforce? </a:t>
            </a:r>
          </a:p>
          <a:p>
            <a:pPr algn="ctr"/>
            <a:endParaRPr lang="en-US" altLang="en-US" sz="4400" b="1" i="1" dirty="0">
              <a:solidFill>
                <a:srgbClr val="0070C0"/>
              </a:solidFill>
            </a:endParaRPr>
          </a:p>
          <a:p>
            <a:pPr algn="ctr"/>
            <a:r>
              <a:rPr lang="en-US" altLang="en-US" sz="4400" b="1" i="1" dirty="0">
                <a:solidFill>
                  <a:srgbClr val="0070C0"/>
                </a:solidFill>
              </a:rPr>
              <a:t>Can you think of groups that might oppose water quality laws?  Why the opposition?</a:t>
            </a:r>
          </a:p>
          <a:p>
            <a:pPr algn="ctr"/>
            <a:endParaRPr lang="en-US" altLang="en-US" sz="4400" b="1" i="1" dirty="0">
              <a:solidFill>
                <a:srgbClr val="0070C0"/>
              </a:solidFill>
            </a:endParaRPr>
          </a:p>
          <a:p>
            <a:pPr algn="ctr"/>
            <a:r>
              <a:rPr lang="en-US" altLang="en-US" sz="4400" b="1" i="1" dirty="0">
                <a:solidFill>
                  <a:srgbClr val="0070C0"/>
                </a:solidFill>
              </a:rPr>
              <a:t>What role does water monitoring play?</a:t>
            </a:r>
          </a:p>
          <a:p>
            <a:pPr algn="ctr"/>
            <a:endParaRPr lang="en-US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82" y="0"/>
            <a:ext cx="4678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32" y="914401"/>
            <a:ext cx="8190081" cy="55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1" y="510639"/>
            <a:ext cx="11139055" cy="61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45" y="614679"/>
            <a:ext cx="5008098" cy="591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6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"/>
          <p:cNvSpPr>
            <a:spLocks noGrp="1" noChangeArrowheads="1"/>
          </p:cNvSpPr>
          <p:nvPr>
            <p:ph type="title" idx="4294967295"/>
          </p:nvPr>
        </p:nvSpPr>
        <p:spPr>
          <a:xfrm>
            <a:off x="1854200" y="556420"/>
            <a:ext cx="8618538" cy="6635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0070C0"/>
                </a:solidFill>
              </a:rPr>
              <a:t>What is Changing?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4" y="1219995"/>
            <a:ext cx="11982450" cy="53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5837"/>
      </p:ext>
    </p:extLst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-657225"/>
            <a:ext cx="12134850" cy="8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-638175"/>
            <a:ext cx="12134850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381000"/>
            <a:ext cx="9144000" cy="609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304800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1066800"/>
            <a:ext cx="9144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3810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Green Infrastructure Role in Cleanup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09162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Columbia, Missouri – Day lighted Stream and Landscaping</a:t>
            </a:r>
          </a:p>
        </p:txBody>
      </p:sp>
      <p:pic>
        <p:nvPicPr>
          <p:cNvPr id="13" name="Picture 12" descr="EPA R7 seal_white bkgrn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381000"/>
            <a:ext cx="609600" cy="607210"/>
          </a:xfrm>
          <a:prstGeom prst="rect">
            <a:avLst/>
          </a:prstGeom>
        </p:spPr>
      </p:pic>
      <p:pic>
        <p:nvPicPr>
          <p:cNvPr id="4099" name="Picture 3" descr="C:\Users\DKENNEDY\Documents\My Files\Wp\brownfields\Columbia\P207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803" y="1732281"/>
            <a:ext cx="5575579" cy="4134699"/>
          </a:xfrm>
          <a:prstGeom prst="rect">
            <a:avLst/>
          </a:prstGeom>
          <a:noFill/>
        </p:spPr>
      </p:pic>
      <p:pic>
        <p:nvPicPr>
          <p:cNvPr id="14" name="Picture 2" descr="C:\Users\DKENNEDY\Documents\My Files\Wp\brownfields\Columbia\Flat Br Park Ph II dedication event 5-3-08\Flat Branch Creek looking north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593" y="1732281"/>
            <a:ext cx="5512932" cy="41346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0803" y="5945478"/>
            <a:ext cx="519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Before: Former bulk oil facility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593" y="5976471"/>
            <a:ext cx="551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After:  Award-winning park with rain garden</a:t>
            </a:r>
          </a:p>
        </p:txBody>
      </p:sp>
    </p:spTree>
    <p:extLst>
      <p:ext uri="{BB962C8B-B14F-4D97-AF65-F5344CB8AC3E}">
        <p14:creationId xmlns:p14="http://schemas.microsoft.com/office/powerpoint/2010/main" val="31134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0" y="1219200"/>
            <a:ext cx="5526156" cy="504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89" y="1277203"/>
            <a:ext cx="5724014" cy="49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7931" y="1672228"/>
            <a:ext cx="11258550" cy="4853984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283464" lvl="1" indent="0">
              <a:spcBef>
                <a:spcPts val="500"/>
              </a:spcBef>
              <a:buNone/>
            </a:pP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7557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2" y="307731"/>
            <a:ext cx="10468708" cy="6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8" y="0"/>
            <a:ext cx="116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" y="378947"/>
            <a:ext cx="10550768" cy="62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422031"/>
            <a:ext cx="10325686" cy="60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7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SharedContentType xmlns="Microsoft.SharePoint.Taxonomy.ContentTypeSync" SourceId="29f62856-1543-49d4-a736-4569d363f533" ContentTypeId="0x0101" PreviousValue="false"/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5877132341EB48A6EA73DEDA3C6D9B" ma:contentTypeVersion="22" ma:contentTypeDescription="Create a new document." ma:contentTypeScope="" ma:versionID="8751eb7a175c6c58f1cd5efbcdad7324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4a53b34c-a9c4-438d-b196-3472b46531c4" targetNamespace="http://schemas.microsoft.com/office/2006/metadata/properties" ma:root="true" ma:fieldsID="830776d6b9eb10f9ca63b1a495d06f22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4a53b34c-a9c4-438d-b196-3472b46531c4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SharedWithUsers" minOccurs="0"/>
                <xsd:element ref="ns5:SharingHintHash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fa96e4f8-3797-44fd-a617-4920dcc968a8}" ma:internalName="TaxCatchAllLabel" ma:readOnly="true" ma:showField="CatchAllDataLabel" ma:web="7b853237-49c4-4fca-80f6-51ad32aada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fa96e4f8-3797-44fd-a617-4920dcc968a8}" ma:internalName="TaxCatchAll" ma:showField="CatchAllData" ma:web="7b853237-49c4-4fca-80f6-51ad32aada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3b34c-a9c4-438d-b196-3472b46531c4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30" nillable="true" ma:displayName="Sharing Hint Hash" ma:internalName="SharingHintHash" ma:readOnly="true">
      <xsd:simpleType>
        <xsd:restriction base="dms:Text"/>
      </xsd:simple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2016-07-28T04:00:00+00:00</Document_x0020_Creation_x0020_Date>
    <EPA_x0020_Office xmlns="4ffa91fb-a0ff-4ac5-b2db-65c790d184a4">OLEM-OBLR</EPA_x0020_Office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>Carroll, Ann</DisplayName>
        <AccountId>871</AccountId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77D5839-C8B2-4646-94F6-EF6EB9656C1C}">
  <ds:schemaRefs>
    <ds:schemaRef ds:uri="Microsoft.SharePoint.Taxonomy.ContentTypeSync"/>
  </ds:schemaRefs>
</ds:datastoreItem>
</file>

<file path=customXml/itemProps10.xml><?xml version="1.0" encoding="utf-8"?>
<ds:datastoreItem xmlns:ds="http://schemas.openxmlformats.org/officeDocument/2006/customXml" ds:itemID="{C7F8A8F0-42A7-4DE9-BE6D-AD852445230D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03DEC1A5-AB4E-4BB9-BB12-C3D05301C4FD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3AB8CBB-6DE3-4A9E-AB41-4D9C47286DB3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6DA79EE-EFCF-4AF4-8B2E-8855CA38B044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C0414BE-63F0-4245-9B77-1E696112479A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1941A84-DBCB-44ED-9061-EB3E91AF7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4a53b34c-a9c4-438d-b196-3472b46531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6.xml><?xml version="1.0" encoding="utf-8"?>
<ds:datastoreItem xmlns:ds="http://schemas.openxmlformats.org/officeDocument/2006/customXml" ds:itemID="{9E26410A-835A-464C-836A-7FE24173743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02C18DB-AEC2-4D02-B7FC-6C5C5147AA7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A9E7784-E79A-4D9A-8982-76C292106304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EDA5F37-4858-440A-A97C-C356FF3A569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6C85C04-808E-4879-85E5-F9995D7DACCB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2A7E1149-0E56-4AD7-A9BE-9B142606CD1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626BCA29-CF19-4F11-B946-D88768F08FCB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C1FFD718-2A5A-46C0-91D5-A6630F9E01D5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3706F86E-B901-4FD5-B0EE-CAE202045D60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D5AE1F00-1C38-4C8F-A5EE-E971EBF4324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F011CF34-F3F2-472E-984F-AD4893D0C2F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18B9798D-6EF8-44F0-AF27-61A9A437245E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A6EFFBA8-BD07-4149-A438-16749988229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CAA4A83A-5AC2-4FFF-BB63-F955998939AB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1FA0EA42-C657-4F33-977A-D2D06D8525B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6037675-3FAD-4363-AA56-1E0C089F2937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1D9A0A7-B07C-44BD-9176-1EB9C147D56E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13DB2925-A5F4-4BB3-9B42-41B5D68459A8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129AC07-695A-467D-B867-AF31BCC8F493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D07636A1-772E-483F-9CAA-720E35CCBD1D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DF1F9176-E0C3-48DF-A4B9-ACFAC0D11961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14ED587-C642-450B-B4F6-C27982933A62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25BB3FA0-3BFE-47B3-9C3B-2A2658F29CD5}">
  <ds:schemaRefs>
    <ds:schemaRef ds:uri="http://schemas.microsoft.com/sharepoint/v3/field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4a53b34c-a9c4-438d-b196-3472b46531c4"/>
    <ds:schemaRef ds:uri="http://schemas.openxmlformats.org/package/2006/metadata/core-properties"/>
    <ds:schemaRef ds:uri="http://schemas.microsoft.com/office/2006/metadata/properties"/>
    <ds:schemaRef ds:uri="4ffa91fb-a0ff-4ac5-b2db-65c790d184a4"/>
    <ds:schemaRef ds:uri="http://schemas.microsoft.com/sharepoint.v3"/>
    <ds:schemaRef ds:uri="http://www.w3.org/XML/1998/namespace"/>
    <ds:schemaRef ds:uri="http://purl.org/dc/terms/"/>
  </ds:schemaRefs>
</ds:datastoreItem>
</file>

<file path=customXml/itemProps37.xml><?xml version="1.0" encoding="utf-8"?>
<ds:datastoreItem xmlns:ds="http://schemas.openxmlformats.org/officeDocument/2006/customXml" ds:itemID="{52844A6B-6D9E-4DFE-ACF6-89DD83DA0C58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50455B93-E146-4348-986A-FFEFB3594DDD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E61B151C-2F7F-46F2-AD11-657870E2C65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FB0A334-9964-4DB6-BC35-0B2B6CAE1B46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E1F878DB-3C8F-4926-B8E2-D9565C7B1612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3EBF983D-FE59-444E-9ED9-1DF2554F523B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3581060B-1FED-43A4-AAC0-DC74BAC6E357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D9CFCB63-4B1B-4991-B05D-E786CED004AA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6BC6FC6F-CD32-479D-A708-1F64B0BF5A05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5082847C-0660-44BE-984B-A8D5B8DB6F06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9E3D9A82-86C5-49B6-8670-D23A13506FB1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8C37B44D-9FA4-40B9-8253-C54DE5A9A68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16E5546E-BA24-446A-B1B8-DE9D9508BAC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0945764-723B-433D-9B58-F64EE7FAB600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C93292E1-1771-4FC0-8D8F-AD82179B575F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CB676644-AB9E-49A6-A4B6-D06DC17FC62A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45B2ED9A-53EB-47C9-A2E8-E116A6154FC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416</Words>
  <Application>Microsoft Macintosh PowerPoint</Application>
  <PresentationFormat>Custom</PresentationFormat>
  <Paragraphs>71</Paragraphs>
  <Slides>50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Ecology 16x9</vt:lpstr>
      <vt:lpstr>Integral</vt:lpstr>
      <vt:lpstr>Office Theme</vt:lpstr>
      <vt:lpstr>1_Office Theme</vt:lpstr>
      <vt:lpstr>2_Office Theme</vt:lpstr>
      <vt:lpstr>1_Integral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Kivalina, Alaska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Changing?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Brownfields Climate Change Resiliency v3 (JM)</dc:title>
  <dc:creator/>
  <cp:keywords/>
  <cp:lastModifiedBy/>
  <cp:revision>1</cp:revision>
  <dcterms:created xsi:type="dcterms:W3CDTF">2016-04-29T16:11:16Z</dcterms:created>
  <dcterms:modified xsi:type="dcterms:W3CDTF">2017-06-03T23:59:39Z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  <property fmtid="{D5CDD505-2E9C-101B-9397-08002B2CF9AE}" pid="3" name="ContentTypeId">
    <vt:lpwstr>0x010100365877132341EB48A6EA73DEDA3C6D9B</vt:lpwstr>
  </property>
  <property fmtid="{D5CDD505-2E9C-101B-9397-08002B2CF9AE}" pid="4" name="TaxKeyword">
    <vt:lpwstr/>
  </property>
  <property fmtid="{D5CDD505-2E9C-101B-9397-08002B2CF9AE}" pid="5" name="Document Type">
    <vt:lpwstr/>
  </property>
  <property fmtid="{D5CDD505-2E9C-101B-9397-08002B2CF9AE}" pid="6" name="EPA Subject">
    <vt:lpwstr/>
  </property>
</Properties>
</file>